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52"/>
  </p:notesMasterIdLst>
  <p:sldIdLst>
    <p:sldId id="256" r:id="rId5"/>
    <p:sldId id="258" r:id="rId6"/>
    <p:sldId id="257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4" r:id="rId22"/>
    <p:sldId id="273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297" r:id="rId46"/>
    <p:sldId id="298" r:id="rId47"/>
    <p:sldId id="299" r:id="rId48"/>
    <p:sldId id="300" r:id="rId49"/>
    <p:sldId id="301" r:id="rId50"/>
    <p:sldId id="302" r:id="rId5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25A28"/>
    <a:srgbClr val="737F39"/>
    <a:srgbClr val="666633"/>
    <a:srgbClr val="483018"/>
    <a:srgbClr val="684522"/>
    <a:srgbClr val="996633"/>
    <a:srgbClr val="E3C16B"/>
    <a:srgbClr val="E0BA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45" autoAdjust="0"/>
    <p:restoredTop sz="86332" autoAdjust="0"/>
  </p:normalViewPr>
  <p:slideViewPr>
    <p:cSldViewPr>
      <p:cViewPr varScale="1">
        <p:scale>
          <a:sx n="49" d="100"/>
          <a:sy n="49" d="100"/>
        </p:scale>
        <p:origin x="-60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58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50" Type="http://schemas.openxmlformats.org/officeDocument/2006/relationships/slide" Target="slides/slide46.xml"/><Relationship Id="rId51" Type="http://schemas.openxmlformats.org/officeDocument/2006/relationships/slide" Target="slides/slide47.xml"/><Relationship Id="rId52" Type="http://schemas.openxmlformats.org/officeDocument/2006/relationships/notesMaster" Target="notesMasters/notesMaster1.xml"/><Relationship Id="rId53" Type="http://schemas.openxmlformats.org/officeDocument/2006/relationships/printerSettings" Target="printerSettings/printerSettings1.bin"/><Relationship Id="rId54" Type="http://schemas.openxmlformats.org/officeDocument/2006/relationships/presProps" Target="presProps.xml"/><Relationship Id="rId55" Type="http://schemas.openxmlformats.org/officeDocument/2006/relationships/viewProps" Target="viewProps.xml"/><Relationship Id="rId56" Type="http://schemas.openxmlformats.org/officeDocument/2006/relationships/theme" Target="theme/theme1.xml"/><Relationship Id="rId57" Type="http://schemas.openxmlformats.org/officeDocument/2006/relationships/tableStyles" Target="tableStyles.xml"/><Relationship Id="rId40" Type="http://schemas.openxmlformats.org/officeDocument/2006/relationships/slide" Target="slides/slide36.xml"/><Relationship Id="rId41" Type="http://schemas.openxmlformats.org/officeDocument/2006/relationships/slide" Target="slides/slide37.xml"/><Relationship Id="rId42" Type="http://schemas.openxmlformats.org/officeDocument/2006/relationships/slide" Target="slides/slide38.xml"/><Relationship Id="rId43" Type="http://schemas.openxmlformats.org/officeDocument/2006/relationships/slide" Target="slides/slide39.xml"/><Relationship Id="rId44" Type="http://schemas.openxmlformats.org/officeDocument/2006/relationships/slide" Target="slides/slide40.xml"/><Relationship Id="rId45" Type="http://schemas.openxmlformats.org/officeDocument/2006/relationships/slide" Target="slides/slide41.xml"/><Relationship Id="rId46" Type="http://schemas.openxmlformats.org/officeDocument/2006/relationships/slide" Target="slides/slide42.xml"/><Relationship Id="rId47" Type="http://schemas.openxmlformats.org/officeDocument/2006/relationships/slide" Target="slides/slide43.xml"/><Relationship Id="rId48" Type="http://schemas.openxmlformats.org/officeDocument/2006/relationships/slide" Target="slides/slide44.xml"/><Relationship Id="rId49" Type="http://schemas.openxmlformats.org/officeDocument/2006/relationships/slide" Target="slides/slide4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64E258-E4DA-4FDD-AF1A-2188E9D18DC2}" type="datetimeFigureOut">
              <a:rPr lang="en-US" smtClean="0"/>
              <a:pPr/>
              <a:t>9/30/13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732829-B585-495B-B84E-A78BA4A005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293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32829-B585-495B-B84E-A78BA4A0056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91" name="Group 19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076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adFill rotWithShape="1">
              <a:gsLst>
                <a:gs pos="0">
                  <a:srgbClr val="483018"/>
                </a:gs>
                <a:gs pos="100000">
                  <a:srgbClr val="525A28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090" name="Group 18"/>
            <p:cNvGrpSpPr>
              <a:grpSpLocks/>
            </p:cNvGrpSpPr>
            <p:nvPr userDrawn="1"/>
          </p:nvGrpSpPr>
          <p:grpSpPr bwMode="auto">
            <a:xfrm>
              <a:off x="0" y="0"/>
              <a:ext cx="864" cy="4320"/>
              <a:chOff x="0" y="0"/>
              <a:chExt cx="864" cy="4320"/>
            </a:xfrm>
          </p:grpSpPr>
          <p:grpSp>
            <p:nvGrpSpPr>
              <p:cNvPr id="3089" name="Group 17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864" cy="4320"/>
                <a:chOff x="0" y="0"/>
                <a:chExt cx="864" cy="4320"/>
              </a:xfrm>
            </p:grpSpPr>
            <p:sp>
              <p:nvSpPr>
                <p:cNvPr id="3080" name="Rectangle 8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864" cy="4320"/>
                </a:xfrm>
                <a:prstGeom prst="rect">
                  <a:avLst/>
                </a:prstGeom>
                <a:gradFill rotWithShape="1">
                  <a:gsLst>
                    <a:gs pos="0">
                      <a:srgbClr val="483018"/>
                    </a:gs>
                    <a:gs pos="100000">
                      <a:srgbClr val="E3C16B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pic>
              <p:nvPicPr>
                <p:cNvPr id="3085" name="Picture 13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864" cy="9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sp>
            <p:nvSpPr>
              <p:cNvPr id="3082" name="Line 10"/>
              <p:cNvSpPr>
                <a:spLocks noChangeShapeType="1"/>
              </p:cNvSpPr>
              <p:nvPr/>
            </p:nvSpPr>
            <p:spPr bwMode="auto">
              <a:xfrm>
                <a:off x="864" y="0"/>
                <a:ext cx="0" cy="4320"/>
              </a:xfrm>
              <a:prstGeom prst="line">
                <a:avLst/>
              </a:prstGeom>
              <a:noFill/>
              <a:ln w="9525">
                <a:solidFill>
                  <a:srgbClr val="68452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3083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1600200" y="1676400"/>
            <a:ext cx="7239000" cy="1470025"/>
          </a:xfrm>
          <a:effectLst>
            <a:outerShdw dist="53882" dir="2700000" algn="ctr" rotWithShape="0">
              <a:schemeClr val="tx1">
                <a:alpha val="50000"/>
              </a:schemeClr>
            </a:outerShdw>
          </a:effectLst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3250" y="152400"/>
            <a:ext cx="1809750" cy="647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152400"/>
            <a:ext cx="5276850" cy="647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524000"/>
            <a:ext cx="35433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524000"/>
            <a:ext cx="35433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2" name="Group 18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adFill rotWithShape="1">
              <a:gsLst>
                <a:gs pos="0">
                  <a:srgbClr val="483018"/>
                </a:gs>
                <a:gs pos="100000">
                  <a:srgbClr val="737F39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41" name="Group 17"/>
            <p:cNvGrpSpPr>
              <a:grpSpLocks/>
            </p:cNvGrpSpPr>
            <p:nvPr userDrawn="1"/>
          </p:nvGrpSpPr>
          <p:grpSpPr bwMode="auto">
            <a:xfrm>
              <a:off x="0" y="0"/>
              <a:ext cx="864" cy="4320"/>
              <a:chOff x="0" y="0"/>
              <a:chExt cx="864" cy="4320"/>
            </a:xfrm>
          </p:grpSpPr>
          <p:sp>
            <p:nvSpPr>
              <p:cNvPr id="1037" name="Rectangle 1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864" cy="4320"/>
              </a:xfrm>
              <a:prstGeom prst="rect">
                <a:avLst/>
              </a:prstGeom>
              <a:gradFill rotWithShape="1">
                <a:gsLst>
                  <a:gs pos="0">
                    <a:srgbClr val="483018"/>
                  </a:gs>
                  <a:gs pos="100000">
                    <a:srgbClr val="E3C16B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1038" name="Picture 14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auto">
              <a:xfrm>
                <a:off x="0" y="0"/>
                <a:ext cx="864" cy="9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039" name="Line 15"/>
              <p:cNvSpPr>
                <a:spLocks noChangeShapeType="1"/>
              </p:cNvSpPr>
              <p:nvPr/>
            </p:nvSpPr>
            <p:spPr bwMode="auto">
              <a:xfrm>
                <a:off x="864" y="0"/>
                <a:ext cx="0" cy="4320"/>
              </a:xfrm>
              <a:prstGeom prst="line">
                <a:avLst/>
              </a:prstGeom>
              <a:noFill/>
              <a:ln w="9525">
                <a:solidFill>
                  <a:srgbClr val="68452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1371600" y="1447800"/>
            <a:ext cx="7620000" cy="5257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52400"/>
            <a:ext cx="7239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524000"/>
            <a:ext cx="72390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•"/>
        <a:defRPr sz="3200">
          <a:solidFill>
            <a:srgbClr val="525A28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Font typeface="Wingdings" pitchFamily="2" charset="2"/>
        <a:buChar char="§"/>
        <a:defRPr sz="2800">
          <a:solidFill>
            <a:srgbClr val="525A28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Font typeface="Wingdings" pitchFamily="2" charset="2"/>
        <a:buChar char="ü"/>
        <a:defRPr sz="2400">
          <a:solidFill>
            <a:srgbClr val="525A28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SzPct val="70000"/>
        <a:buFont typeface="Wingdings" pitchFamily="2" charset="2"/>
        <a:buChar char="v"/>
        <a:defRPr sz="2000">
          <a:solidFill>
            <a:srgbClr val="525A28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4" Type="http://schemas.openxmlformats.org/officeDocument/2006/relationships/image" Target="../media/image3.w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3" name="Rectangle 15"/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/>
          <a:lstStyle/>
          <a:p>
            <a:r>
              <a:rPr lang="fr-FR" sz="4800" noProof="0" dirty="0" smtClean="0"/>
              <a:t>Français 3</a:t>
            </a:r>
            <a:endParaRPr lang="fr-FR" sz="4800" noProof="0" dirty="0"/>
          </a:p>
        </p:txBody>
      </p:sp>
      <p:sp>
        <p:nvSpPr>
          <p:cNvPr id="2064" name="Rectangle 16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2895600"/>
            <a:ext cx="6400800" cy="2362200"/>
          </a:xfrm>
          <a:noFill/>
          <a:ln/>
        </p:spPr>
        <p:txBody>
          <a:bodyPr/>
          <a:lstStyle/>
          <a:p>
            <a:r>
              <a:rPr lang="fr-FR" noProof="0" dirty="0" smtClean="0"/>
              <a:t>Introduction</a:t>
            </a:r>
          </a:p>
          <a:p>
            <a:r>
              <a:rPr lang="fr-FR" noProof="0" dirty="0" smtClean="0"/>
              <a:t>Revue des dates</a:t>
            </a:r>
          </a:p>
        </p:txBody>
      </p:sp>
      <p:pic>
        <p:nvPicPr>
          <p:cNvPr id="1026" name="Picture 2" descr="C:\Documents and Settings\Michael\Local Settings\Temporary Internet Files\Content.IE5\2303URME\MC90036357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124200"/>
            <a:ext cx="2717696" cy="3039771"/>
          </a:xfrm>
          <a:prstGeom prst="rect">
            <a:avLst/>
          </a:prstGeom>
          <a:noFill/>
        </p:spPr>
      </p:pic>
      <p:pic>
        <p:nvPicPr>
          <p:cNvPr id="1027" name="Picture 3" descr="C:\Documents and Settings\Michael\Local Settings\Temporary Internet Files\Content.IE5\T3QP2G2F\MC900022823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4267200"/>
            <a:ext cx="3048000" cy="20655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www.carte-imprimer.com/sites/carte-imprimer.com/files/images/calendrier-juin-2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5859"/>
            <a:ext cx="9144000" cy="6452141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104900" y="762000"/>
            <a:ext cx="3657600" cy="76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500742"/>
            <a:ext cx="1143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924800" y="500742"/>
            <a:ext cx="1143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www.carte-imprimer.com/sites/carte-imprimer.com/files/images/calendrier-juillet-2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405859"/>
            <a:ext cx="9144000" cy="6452141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524000" y="762000"/>
            <a:ext cx="3962400" cy="76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500742"/>
            <a:ext cx="1143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924800" y="500742"/>
            <a:ext cx="1143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www.carte-imprimer.com/sites/carte-imprimer.com/files/images/calendrier-aout-2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405859"/>
            <a:ext cx="9144000" cy="6452141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143000" y="700314"/>
            <a:ext cx="3810000" cy="76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500742"/>
            <a:ext cx="1143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924800" y="500742"/>
            <a:ext cx="1143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carte-imprimer.com/sites/carte-imprimer.com/files/images/calendrier-septembre-2011.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0049"/>
            <a:ext cx="9144000" cy="6457952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143000" y="729342"/>
            <a:ext cx="5029200" cy="76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500742"/>
            <a:ext cx="1143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924800" y="500742"/>
            <a:ext cx="1143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www.carte-imprimer.com/sites/carte-imprimer.com/files/images/calendrier-octobre-2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405859"/>
            <a:ext cx="9144000" cy="6452141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143000" y="729342"/>
            <a:ext cx="4572000" cy="76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500742"/>
            <a:ext cx="1143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924800" y="500742"/>
            <a:ext cx="1143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www.carte-imprimer.com/sites/carte-imprimer.com/files/images/calendrier-novembre-2011.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0049"/>
            <a:ext cx="9144000" cy="6457952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143000" y="729342"/>
            <a:ext cx="4953000" cy="76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500742"/>
            <a:ext cx="1143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924800" y="500742"/>
            <a:ext cx="1143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www.carte-imprimer.com/sites/carte-imprimer.com/files/images/calendrier-decembre-2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405859"/>
            <a:ext cx="9144000" cy="6452141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143000" y="729342"/>
            <a:ext cx="4953000" cy="76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500742"/>
            <a:ext cx="1143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924800" y="500742"/>
            <a:ext cx="1143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smtClean="0"/>
              <a:t>Pratiquons!</a:t>
            </a:r>
            <a:endParaRPr lang="fr-FR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noProof="0" dirty="0" smtClean="0"/>
              <a:t>Instructions:</a:t>
            </a:r>
            <a:endParaRPr lang="fr-FR" noProof="0" dirty="0" smtClean="0"/>
          </a:p>
          <a:p>
            <a:pPr marL="971550" lvl="1" indent="-514350">
              <a:buFont typeface="+mj-lt"/>
              <a:buAutoNum type="arabicPeriod"/>
            </a:pPr>
            <a:r>
              <a:rPr lang="fr-FR" noProof="0" dirty="0" smtClean="0"/>
              <a:t>Avec le tableau, indiquez en quel mois est la fête indiquée!</a:t>
            </a:r>
          </a:p>
          <a:p>
            <a:pPr marL="971550" lvl="1" indent="-514350">
              <a:buFont typeface="+mj-lt"/>
              <a:buAutoNum type="arabicPeriod"/>
            </a:pPr>
            <a:r>
              <a:rPr lang="fr-FR" noProof="0" dirty="0" smtClean="0"/>
              <a:t>Allons-y!</a:t>
            </a:r>
            <a:endParaRPr lang="fr-FR" noProof="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smtClean="0"/>
              <a:t>#1</a:t>
            </a:r>
            <a:endParaRPr lang="fr-FR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fr-FR" sz="5400" i="1" noProof="0" smtClean="0"/>
              <a:t>la Saint-Patrick</a:t>
            </a:r>
          </a:p>
          <a:p>
            <a:pPr algn="ctr">
              <a:buNone/>
            </a:pPr>
            <a:endParaRPr lang="fr-FR" sz="5400" i="1" noProof="0" smtClean="0"/>
          </a:p>
          <a:p>
            <a:pPr algn="ctr">
              <a:buNone/>
            </a:pPr>
            <a:endParaRPr lang="fr-FR" sz="5400" i="1" noProof="0" smtClean="0"/>
          </a:p>
          <a:p>
            <a:pPr algn="ctr">
              <a:buNone/>
            </a:pPr>
            <a:endParaRPr lang="fr-FR" sz="5400" i="1" noProof="0" smtClean="0"/>
          </a:p>
          <a:p>
            <a:pPr algn="ctr">
              <a:buNone/>
            </a:pPr>
            <a:r>
              <a:rPr lang="fr-FR" sz="5400" i="1" noProof="0" smtClean="0"/>
              <a:t>est fêtée en </a:t>
            </a:r>
            <a:r>
              <a:rPr lang="fr-FR" sz="5400" b="1" i="1" u="sng" noProof="0" smtClean="0"/>
              <a:t>mars</a:t>
            </a:r>
            <a:r>
              <a:rPr lang="fr-FR" sz="5400" i="1" noProof="0" smtClean="0"/>
              <a:t>!</a:t>
            </a:r>
            <a:endParaRPr lang="fr-FR" sz="5400" i="1" noProof="0"/>
          </a:p>
        </p:txBody>
      </p:sp>
      <p:pic>
        <p:nvPicPr>
          <p:cNvPr id="31746" name="Picture 2" descr="http://t0.gstatic.com/images?q=tbn:ANd9GcT5kRpmesgRWeb2fT14fIzX_FbsLB21Lo9RqRP6dBj1jl8NvGs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2469434"/>
            <a:ext cx="4648200" cy="30931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smtClean="0"/>
              <a:t>#2</a:t>
            </a:r>
            <a:endParaRPr lang="fr-FR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fr-FR" sz="4400" i="1" noProof="0" smtClean="0"/>
              <a:t>l’indépendance des États- Unis</a:t>
            </a:r>
          </a:p>
          <a:p>
            <a:pPr algn="ctr">
              <a:buNone/>
            </a:pPr>
            <a:endParaRPr lang="fr-FR" sz="5400" i="1" noProof="0" smtClean="0"/>
          </a:p>
          <a:p>
            <a:pPr algn="ctr">
              <a:buNone/>
            </a:pPr>
            <a:endParaRPr lang="fr-FR" sz="5400" i="1" noProof="0" smtClean="0"/>
          </a:p>
          <a:p>
            <a:pPr algn="ctr">
              <a:buNone/>
            </a:pPr>
            <a:endParaRPr lang="fr-FR" sz="5400" i="1" noProof="0" smtClean="0"/>
          </a:p>
          <a:p>
            <a:pPr algn="ctr">
              <a:buNone/>
            </a:pPr>
            <a:r>
              <a:rPr lang="fr-FR" sz="5400" i="1" noProof="0" smtClean="0"/>
              <a:t>est fêtée en </a:t>
            </a:r>
            <a:r>
              <a:rPr lang="fr-FR" sz="5400" b="1" i="1" u="sng" noProof="0" smtClean="0"/>
              <a:t>juillet</a:t>
            </a:r>
            <a:r>
              <a:rPr lang="fr-FR" sz="5400" i="1" noProof="0" smtClean="0"/>
              <a:t>!</a:t>
            </a:r>
            <a:endParaRPr lang="fr-FR" sz="5400" i="1" noProof="0"/>
          </a:p>
        </p:txBody>
      </p:sp>
      <p:pic>
        <p:nvPicPr>
          <p:cNvPr id="31748" name="Picture 4" descr="http://www.bostonnightclubnews.com/4thofjulyboston/july_4_fireworks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2286000"/>
            <a:ext cx="3657600" cy="31019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smtClean="0"/>
              <a:t>Question?</a:t>
            </a:r>
            <a:endParaRPr lang="fr-FR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noProof="0" dirty="0" smtClean="0"/>
              <a:t>Quels sont les fêtes que vous célébrez?</a:t>
            </a:r>
          </a:p>
          <a:p>
            <a:endParaRPr lang="fr-FR" noProof="0" dirty="0" smtClean="0"/>
          </a:p>
          <a:p>
            <a:r>
              <a:rPr lang="fr-FR" noProof="0" dirty="0" smtClean="0"/>
              <a:t>Instructions:</a:t>
            </a:r>
          </a:p>
          <a:p>
            <a:pPr marL="971550" lvl="1" indent="-514350">
              <a:buFont typeface="+mj-lt"/>
              <a:buAutoNum type="arabicPeriod"/>
            </a:pPr>
            <a:r>
              <a:rPr lang="fr-FR" noProof="0" dirty="0" smtClean="0"/>
              <a:t>Avec un partenaire, sortez un tableau et écrivez une liste des fêtes que vous célébrez.</a:t>
            </a:r>
          </a:p>
          <a:p>
            <a:pPr marL="971550" lvl="1" indent="-514350">
              <a:buFont typeface="+mj-lt"/>
              <a:buAutoNum type="arabicPeriod"/>
            </a:pPr>
            <a:r>
              <a:rPr lang="fr-FR" noProof="0" dirty="0" smtClean="0"/>
              <a:t>Ecrivez votre réponse en français!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smtClean="0"/>
              <a:t>#3</a:t>
            </a:r>
            <a:endParaRPr lang="fr-FR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fr-FR" sz="4400" i="1" noProof="0" smtClean="0"/>
              <a:t>Le Thanksgiving</a:t>
            </a:r>
          </a:p>
          <a:p>
            <a:pPr algn="ctr">
              <a:buNone/>
            </a:pPr>
            <a:endParaRPr lang="fr-FR" sz="5400" i="1" noProof="0" smtClean="0"/>
          </a:p>
          <a:p>
            <a:pPr algn="ctr">
              <a:buNone/>
            </a:pPr>
            <a:endParaRPr lang="fr-FR" sz="5400" i="1" noProof="0" smtClean="0"/>
          </a:p>
          <a:p>
            <a:pPr algn="ctr">
              <a:buNone/>
            </a:pPr>
            <a:endParaRPr lang="fr-FR" sz="5400" i="1" noProof="0" smtClean="0"/>
          </a:p>
          <a:p>
            <a:pPr algn="ctr">
              <a:buNone/>
            </a:pPr>
            <a:r>
              <a:rPr lang="fr-FR" sz="5400" i="1" noProof="0" smtClean="0"/>
              <a:t>est fêté en </a:t>
            </a:r>
            <a:r>
              <a:rPr lang="fr-FR" sz="5400" b="1" i="1" u="sng" noProof="0" smtClean="0"/>
              <a:t>novembre</a:t>
            </a:r>
            <a:r>
              <a:rPr lang="fr-FR" sz="5400" i="1" noProof="0" smtClean="0"/>
              <a:t>!</a:t>
            </a:r>
            <a:endParaRPr lang="fr-FR" sz="5400" i="1" noProof="0"/>
          </a:p>
        </p:txBody>
      </p:sp>
      <p:pic>
        <p:nvPicPr>
          <p:cNvPr id="34818" name="Picture 2" descr="http://www.autismspeaks.org/sites/default/files/images/family-services/d_201011_turkeypumpk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2209800"/>
            <a:ext cx="4143375" cy="3305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smtClean="0"/>
              <a:t>#4</a:t>
            </a:r>
            <a:endParaRPr lang="fr-FR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fr-FR" sz="4400" i="1" noProof="0" smtClean="0"/>
              <a:t>La Saint-Valentin</a:t>
            </a:r>
          </a:p>
          <a:p>
            <a:pPr algn="ctr">
              <a:buNone/>
            </a:pPr>
            <a:endParaRPr lang="fr-FR" sz="5400" i="1" noProof="0" smtClean="0"/>
          </a:p>
          <a:p>
            <a:pPr algn="ctr">
              <a:buNone/>
            </a:pPr>
            <a:endParaRPr lang="fr-FR" sz="5400" i="1" noProof="0" smtClean="0"/>
          </a:p>
          <a:p>
            <a:pPr algn="ctr">
              <a:buNone/>
            </a:pPr>
            <a:endParaRPr lang="fr-FR" sz="5400" i="1" noProof="0" smtClean="0"/>
          </a:p>
          <a:p>
            <a:pPr algn="ctr">
              <a:buNone/>
            </a:pPr>
            <a:r>
              <a:rPr lang="fr-FR" sz="5400" i="1" noProof="0" smtClean="0"/>
              <a:t>est fêtée en </a:t>
            </a:r>
            <a:r>
              <a:rPr lang="fr-FR" sz="5400" b="1" i="1" u="sng" noProof="0" smtClean="0"/>
              <a:t>février</a:t>
            </a:r>
            <a:r>
              <a:rPr lang="fr-FR" sz="5400" i="1" noProof="0" smtClean="0"/>
              <a:t>!</a:t>
            </a:r>
            <a:endParaRPr lang="fr-FR" sz="5400" i="1" noProof="0"/>
          </a:p>
        </p:txBody>
      </p:sp>
      <p:pic>
        <p:nvPicPr>
          <p:cNvPr id="35842" name="Picture 2" descr="http://t3.gstatic.com/images?q=tbn:ANd9GcT61e4Tzu79p1Mbc-42bLV1gORW7492xSvb8lO0ULhgsdaRAfdWB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2209800"/>
            <a:ext cx="3276600" cy="32766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smtClean="0"/>
              <a:t>#5</a:t>
            </a:r>
            <a:endParaRPr lang="fr-FR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fr-FR" sz="4400" i="1" noProof="0" smtClean="0"/>
              <a:t>La fête de Pâques</a:t>
            </a:r>
          </a:p>
          <a:p>
            <a:pPr algn="ctr">
              <a:buNone/>
            </a:pPr>
            <a:endParaRPr lang="fr-FR" sz="5400" i="1" noProof="0" smtClean="0"/>
          </a:p>
          <a:p>
            <a:pPr algn="ctr">
              <a:buNone/>
            </a:pPr>
            <a:endParaRPr lang="fr-FR" sz="5400" i="1" noProof="0" smtClean="0"/>
          </a:p>
          <a:p>
            <a:pPr algn="ctr">
              <a:buNone/>
            </a:pPr>
            <a:endParaRPr lang="fr-FR" sz="5400" i="1" noProof="0" smtClean="0"/>
          </a:p>
          <a:p>
            <a:pPr algn="ctr">
              <a:buNone/>
            </a:pPr>
            <a:r>
              <a:rPr lang="fr-FR" sz="5400" i="1" noProof="0" smtClean="0"/>
              <a:t>est fêtée en </a:t>
            </a:r>
            <a:r>
              <a:rPr lang="fr-FR" sz="5400" b="1" i="1" u="sng" noProof="0" smtClean="0"/>
              <a:t>avril</a:t>
            </a:r>
            <a:r>
              <a:rPr lang="fr-FR" sz="5400" i="1" noProof="0" smtClean="0"/>
              <a:t>!</a:t>
            </a:r>
            <a:endParaRPr lang="fr-FR" sz="5400" i="1" noProof="0"/>
          </a:p>
        </p:txBody>
      </p:sp>
      <p:pic>
        <p:nvPicPr>
          <p:cNvPr id="36866" name="Picture 2" descr="http://3.bp.blogspot.com/_ng7-yLn-9Hk/S7glxmpG4LI/AAAAAAAAVYo/qU2CSOilJFc/s1600/lapin-de-paques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2266950"/>
            <a:ext cx="4267200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smtClean="0"/>
              <a:t>#6</a:t>
            </a:r>
            <a:endParaRPr lang="fr-FR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fr-FR" sz="4400" i="1" noProof="0" smtClean="0"/>
              <a:t>Les vacances d’été</a:t>
            </a:r>
          </a:p>
          <a:p>
            <a:pPr algn="ctr">
              <a:buNone/>
            </a:pPr>
            <a:endParaRPr lang="fr-FR" sz="5400" i="1" noProof="0" smtClean="0"/>
          </a:p>
          <a:p>
            <a:pPr algn="ctr">
              <a:buNone/>
            </a:pPr>
            <a:endParaRPr lang="fr-FR" sz="5400" i="1" noProof="0" smtClean="0"/>
          </a:p>
          <a:p>
            <a:pPr algn="ctr">
              <a:buNone/>
            </a:pPr>
            <a:endParaRPr lang="fr-FR" sz="5400" i="1" noProof="0" smtClean="0"/>
          </a:p>
          <a:p>
            <a:pPr algn="ctr">
              <a:buNone/>
            </a:pPr>
            <a:r>
              <a:rPr lang="fr-FR" sz="5400" i="1" noProof="0" smtClean="0"/>
              <a:t>commencent en </a:t>
            </a:r>
            <a:r>
              <a:rPr lang="fr-FR" sz="5400" b="1" i="1" u="sng" noProof="0" smtClean="0"/>
              <a:t>juin</a:t>
            </a:r>
            <a:r>
              <a:rPr lang="fr-FR" sz="5400" i="1" noProof="0" smtClean="0"/>
              <a:t>!</a:t>
            </a:r>
            <a:endParaRPr lang="fr-FR" sz="5400" i="1" noProof="0"/>
          </a:p>
        </p:txBody>
      </p:sp>
      <p:pic>
        <p:nvPicPr>
          <p:cNvPr id="37890" name="Picture 2" descr="http://3.bp.blogspot.com/_v2bg4Oo_GXE/ShVpFz1kO2I/AAAAAAAADXc/b_fFBYppvP0/s400/schools_ou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2209800"/>
            <a:ext cx="3680024" cy="327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smtClean="0"/>
              <a:t>#7</a:t>
            </a:r>
            <a:endParaRPr lang="fr-FR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fr-FR" sz="4400" i="1" noProof="0" smtClean="0"/>
              <a:t>Noël</a:t>
            </a:r>
          </a:p>
          <a:p>
            <a:pPr algn="ctr">
              <a:buNone/>
            </a:pPr>
            <a:endParaRPr lang="fr-FR" sz="5400" i="1" noProof="0" smtClean="0"/>
          </a:p>
          <a:p>
            <a:pPr algn="ctr">
              <a:buNone/>
            </a:pPr>
            <a:endParaRPr lang="fr-FR" sz="5400" i="1" noProof="0" smtClean="0"/>
          </a:p>
          <a:p>
            <a:pPr algn="ctr">
              <a:buNone/>
            </a:pPr>
            <a:endParaRPr lang="fr-FR" sz="5400" i="1" noProof="0" smtClean="0"/>
          </a:p>
          <a:p>
            <a:pPr algn="ctr">
              <a:buNone/>
            </a:pPr>
            <a:r>
              <a:rPr lang="fr-FR" sz="5400" i="1" noProof="0" smtClean="0"/>
              <a:t>est fêté en </a:t>
            </a:r>
            <a:r>
              <a:rPr lang="fr-FR" sz="5400" b="1" i="1" u="sng" noProof="0" smtClean="0"/>
              <a:t>décembre</a:t>
            </a:r>
            <a:r>
              <a:rPr lang="fr-FR" sz="5400" i="1" noProof="0" smtClean="0"/>
              <a:t>!</a:t>
            </a:r>
            <a:endParaRPr lang="fr-FR" sz="5400" i="1" noProof="0"/>
          </a:p>
        </p:txBody>
      </p:sp>
      <p:pic>
        <p:nvPicPr>
          <p:cNvPr id="1026" name="Picture 2" descr="http://www.vbcormeilles.fr/wp-content/uploads/2010/11/noel2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26226" y="2191656"/>
            <a:ext cx="4343400" cy="32420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smtClean="0"/>
              <a:t>#8</a:t>
            </a:r>
            <a:endParaRPr lang="fr-FR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fr-FR" sz="4400" i="1" noProof="0" smtClean="0"/>
              <a:t>La fête des Grands-Pères</a:t>
            </a:r>
          </a:p>
          <a:p>
            <a:pPr algn="ctr">
              <a:buNone/>
            </a:pPr>
            <a:endParaRPr lang="fr-FR" sz="5400" i="1" noProof="0" smtClean="0"/>
          </a:p>
          <a:p>
            <a:pPr algn="ctr">
              <a:buNone/>
            </a:pPr>
            <a:endParaRPr lang="fr-FR" sz="5400" i="1" noProof="0" smtClean="0"/>
          </a:p>
          <a:p>
            <a:pPr algn="ctr">
              <a:buNone/>
            </a:pPr>
            <a:endParaRPr lang="fr-FR" sz="5400" i="1" noProof="0" smtClean="0"/>
          </a:p>
          <a:p>
            <a:pPr algn="ctr">
              <a:buNone/>
            </a:pPr>
            <a:r>
              <a:rPr lang="fr-FR" sz="5400" i="1" noProof="0" smtClean="0"/>
              <a:t>est fêtée en </a:t>
            </a:r>
            <a:r>
              <a:rPr lang="fr-FR" sz="5400" b="1" i="1" u="sng" noProof="0" smtClean="0"/>
              <a:t>octobre</a:t>
            </a:r>
            <a:r>
              <a:rPr lang="fr-FR" sz="5400" i="1" noProof="0" smtClean="0"/>
              <a:t>!</a:t>
            </a:r>
            <a:endParaRPr lang="fr-FR" sz="5400" i="1" noProof="0"/>
          </a:p>
        </p:txBody>
      </p:sp>
      <p:pic>
        <p:nvPicPr>
          <p:cNvPr id="39938" name="Picture 2" descr="http://www.steves-digicams.com/knowledge-center/kcenter/grandparen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2233802"/>
            <a:ext cx="4876800" cy="32430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smtClean="0"/>
              <a:t>Note Culturelle</a:t>
            </a:r>
            <a:endParaRPr lang="fr-FR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524000"/>
            <a:ext cx="7391400" cy="5105400"/>
          </a:xfrm>
        </p:spPr>
        <p:txBody>
          <a:bodyPr/>
          <a:lstStyle/>
          <a:p>
            <a:r>
              <a:rPr lang="fr-FR" noProof="0" dirty="0" smtClean="0"/>
              <a:t>les jours fériés: On ne va pas au travail!</a:t>
            </a:r>
            <a:r>
              <a:rPr lang="fr-FR" noProof="0" dirty="0" smtClean="0">
                <a:sym typeface="Wingdings" pitchFamily="2" charset="2"/>
              </a:rPr>
              <a:t></a:t>
            </a:r>
            <a:endParaRPr lang="fr-FR" noProof="0" dirty="0" smtClean="0"/>
          </a:p>
          <a:p>
            <a:pPr lvl="1"/>
            <a:r>
              <a:rPr lang="fr-FR" noProof="0" dirty="0" smtClean="0"/>
              <a:t>le Jour de l’an / la Fête du Travail</a:t>
            </a:r>
          </a:p>
          <a:p>
            <a:pPr lvl="1"/>
            <a:r>
              <a:rPr lang="fr-FR" noProof="0" dirty="0" smtClean="0"/>
              <a:t>la Fête Nationale / l’Armistice</a:t>
            </a:r>
          </a:p>
          <a:p>
            <a:r>
              <a:rPr lang="fr-FR" noProof="0" dirty="0" smtClean="0"/>
              <a:t>les fêtes religieuses: On travaille.</a:t>
            </a:r>
          </a:p>
          <a:p>
            <a:pPr lvl="1"/>
            <a:r>
              <a:rPr lang="fr-FR" noProof="0" dirty="0" smtClean="0"/>
              <a:t>l’Epiphanie / la Fête de la Saint-Jean</a:t>
            </a:r>
          </a:p>
          <a:p>
            <a:pPr lvl="1"/>
            <a:r>
              <a:rPr lang="fr-FR" noProof="0" dirty="0" smtClean="0"/>
              <a:t>le Ramadan</a:t>
            </a:r>
          </a:p>
          <a:p>
            <a:r>
              <a:rPr lang="fr-FR" noProof="0" dirty="0" smtClean="0"/>
              <a:t>les fêtes civiles: On travaille</a:t>
            </a:r>
          </a:p>
          <a:p>
            <a:pPr lvl="1"/>
            <a:r>
              <a:rPr lang="fr-FR" noProof="0" dirty="0" smtClean="0"/>
              <a:t>la Fête des Mères et </a:t>
            </a:r>
            <a:r>
              <a:rPr lang="fr-FR" noProof="0" dirty="0" smtClean="0"/>
              <a:t>Pères</a:t>
            </a:r>
          </a:p>
          <a:p>
            <a:pPr lvl="1"/>
            <a:r>
              <a:rPr lang="fr-FR" noProof="0" dirty="0" smtClean="0"/>
              <a:t>la </a:t>
            </a:r>
            <a:r>
              <a:rPr lang="fr-FR" noProof="0" dirty="0" smtClean="0"/>
              <a:t>Fête de la Musique</a:t>
            </a:r>
            <a:endParaRPr lang="fr-FR" noProof="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Comment écrire la date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524000"/>
            <a:ext cx="7391400" cy="5105400"/>
          </a:xfrm>
        </p:spPr>
        <p:txBody>
          <a:bodyPr/>
          <a:lstStyle/>
          <a:p>
            <a:r>
              <a:rPr lang="fr-FR" noProof="0" dirty="0" smtClean="0"/>
              <a:t>Pour écrire la date, on prend l’article défini…</a:t>
            </a:r>
          </a:p>
          <a:p>
            <a:pPr lvl="1"/>
            <a:r>
              <a:rPr lang="fr-FR" dirty="0" smtClean="0"/>
              <a:t>le</a:t>
            </a:r>
          </a:p>
          <a:p>
            <a:r>
              <a:rPr lang="fr-FR" noProof="0" dirty="0" smtClean="0"/>
              <a:t>avec le numéro du jour…</a:t>
            </a:r>
          </a:p>
          <a:p>
            <a:pPr lvl="1"/>
            <a:r>
              <a:rPr lang="fr-FR" dirty="0" smtClean="0"/>
              <a:t>12</a:t>
            </a:r>
          </a:p>
          <a:p>
            <a:r>
              <a:rPr lang="fr-FR" noProof="0" dirty="0" smtClean="0"/>
              <a:t>puis le mois…</a:t>
            </a:r>
          </a:p>
          <a:p>
            <a:pPr lvl="1"/>
            <a:r>
              <a:rPr lang="fr-FR" dirty="0" smtClean="0"/>
              <a:t>septembre</a:t>
            </a:r>
          </a:p>
          <a:p>
            <a:r>
              <a:rPr lang="fr-FR" noProof="0" dirty="0" smtClean="0"/>
              <a:t>et enfin l’année.</a:t>
            </a:r>
          </a:p>
          <a:p>
            <a:pPr lvl="1"/>
            <a:r>
              <a:rPr lang="fr-FR" dirty="0" smtClean="0"/>
              <a:t>le 12 septembre, 2011</a:t>
            </a:r>
            <a:endParaRPr lang="fr-FR" noProof="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Comment écrire la date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524000"/>
            <a:ext cx="7391400" cy="5105400"/>
          </a:xfrm>
        </p:spPr>
        <p:txBody>
          <a:bodyPr/>
          <a:lstStyle/>
          <a:p>
            <a:r>
              <a:rPr lang="fr-FR" sz="4000" noProof="0" dirty="0" smtClean="0"/>
              <a:t>Pour faire une abréviation de la date:</a:t>
            </a:r>
          </a:p>
          <a:p>
            <a:endParaRPr lang="fr-FR" sz="4000" dirty="0" smtClean="0"/>
          </a:p>
          <a:p>
            <a:r>
              <a:rPr lang="fr-FR" sz="4000" noProof="0" dirty="0" smtClean="0"/>
              <a:t>le 12 septembre</a:t>
            </a:r>
          </a:p>
          <a:p>
            <a:endParaRPr lang="fr-FR" sz="4000" dirty="0" smtClean="0"/>
          </a:p>
          <a:p>
            <a:r>
              <a:rPr lang="fr-FR" sz="4000" dirty="0" smtClean="0"/>
              <a:t>12.9</a:t>
            </a:r>
            <a:endParaRPr lang="fr-FR" sz="4000" noProof="0" dirty="0"/>
          </a:p>
        </p:txBody>
      </p:sp>
      <p:sp>
        <p:nvSpPr>
          <p:cNvPr id="4" name="Down Arrow 3"/>
          <p:cNvSpPr/>
          <p:nvPr/>
        </p:nvSpPr>
        <p:spPr>
          <a:xfrm rot="2950738">
            <a:off x="3210024" y="4077905"/>
            <a:ext cx="336061" cy="1387538"/>
          </a:xfrm>
          <a:prstGeom prst="downArrow">
            <a:avLst>
              <a:gd name="adj1" fmla="val 50000"/>
              <a:gd name="adj2" fmla="val 6850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nut 6"/>
          <p:cNvSpPr/>
          <p:nvPr/>
        </p:nvSpPr>
        <p:spPr>
          <a:xfrm>
            <a:off x="2299228" y="5357280"/>
            <a:ext cx="457200" cy="457200"/>
          </a:xfrm>
          <a:prstGeom prst="donut">
            <a:avLst>
              <a:gd name="adj" fmla="val 79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Down Arrow 7"/>
          <p:cNvSpPr/>
          <p:nvPr/>
        </p:nvSpPr>
        <p:spPr>
          <a:xfrm rot="1531575">
            <a:off x="2276533" y="4211826"/>
            <a:ext cx="336061" cy="1106972"/>
          </a:xfrm>
          <a:prstGeom prst="downArrow">
            <a:avLst>
              <a:gd name="adj1" fmla="val 50000"/>
              <a:gd name="adj2" fmla="val 6850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1" animBg="1"/>
      <p:bldP spid="7" grpId="0" animBg="1"/>
      <p:bldP spid="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Pratiquons!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524000"/>
            <a:ext cx="7391400" cy="5105400"/>
          </a:xfrm>
        </p:spPr>
        <p:txBody>
          <a:bodyPr/>
          <a:lstStyle/>
          <a:p>
            <a:r>
              <a:rPr lang="fr-FR" noProof="0" dirty="0" smtClean="0"/>
              <a:t>Contexte:</a:t>
            </a:r>
          </a:p>
          <a:p>
            <a:r>
              <a:rPr lang="fr-FR" dirty="0" smtClean="0"/>
              <a:t>Votre camarade est très occupé(e) et fait son calendrier pour les mois à venir.</a:t>
            </a:r>
          </a:p>
          <a:p>
            <a:r>
              <a:rPr lang="fr-FR" noProof="0" dirty="0" smtClean="0"/>
              <a:t>Il/Elle va vous poser une question au sujet des événements donnés. </a:t>
            </a:r>
          </a:p>
          <a:p>
            <a:r>
              <a:rPr lang="fr-FR" dirty="0" smtClean="0"/>
              <a:t>Répondez-lui avec la date correcte. </a:t>
            </a:r>
            <a:endParaRPr lang="fr-FR" noProof="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smtClean="0"/>
              <a:t>Partageons!</a:t>
            </a:r>
            <a:endParaRPr lang="fr-FR" noProof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524000" y="1524000"/>
          <a:ext cx="7391400" cy="4932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91400"/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latin typeface="Calibri" pitchFamily="34" charset="0"/>
                        </a:rPr>
                        <a:t>Les fêtes</a:t>
                      </a:r>
                      <a:endParaRPr lang="en-US" sz="36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53658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3658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3658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3658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3658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3658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3658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3658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524000"/>
            <a:ext cx="7239000" cy="1295400"/>
          </a:xfrm>
        </p:spPr>
        <p:txBody>
          <a:bodyPr anchor="t" anchorCtr="0"/>
          <a:lstStyle/>
          <a:p>
            <a:pPr algn="l"/>
            <a:r>
              <a:rPr lang="fr-FR" noProof="0" dirty="0" smtClean="0"/>
              <a:t>Modèle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5410200"/>
            <a:ext cx="7772400" cy="12192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E1: </a:t>
            </a:r>
            <a:r>
              <a:rPr lang="fr-FR" b="1" i="1" noProof="0" dirty="0" smtClean="0"/>
              <a:t>C’est quand </a:t>
            </a:r>
            <a:r>
              <a:rPr lang="fr-FR" b="1" i="1" u="sng" noProof="0" dirty="0" smtClean="0"/>
              <a:t>l’anniversaire de Clarence</a:t>
            </a:r>
            <a:r>
              <a:rPr lang="fr-FR" b="1" i="1" noProof="0" dirty="0" smtClean="0"/>
              <a:t>?</a:t>
            </a:r>
          </a:p>
          <a:p>
            <a:pPr>
              <a:buNone/>
            </a:pPr>
            <a:r>
              <a:rPr lang="fr-FR" dirty="0" smtClean="0"/>
              <a:t>E2: </a:t>
            </a:r>
            <a:r>
              <a:rPr lang="fr-FR" b="1" i="1" dirty="0" smtClean="0"/>
              <a:t>C’est </a:t>
            </a:r>
            <a:r>
              <a:rPr lang="fr-FR" b="1" i="1" u="sng" dirty="0" smtClean="0"/>
              <a:t>le six janvier</a:t>
            </a:r>
            <a:r>
              <a:rPr lang="fr-FR" b="1" i="1" dirty="0" smtClean="0"/>
              <a:t>!</a:t>
            </a:r>
            <a:endParaRPr lang="fr-FR" b="1" i="1" noProof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-1"/>
            <a:ext cx="5029200" cy="5438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524000"/>
            <a:ext cx="7239000" cy="1295400"/>
          </a:xfrm>
        </p:spPr>
        <p:txBody>
          <a:bodyPr anchor="t" anchorCtr="0"/>
          <a:lstStyle/>
          <a:p>
            <a:pPr algn="l"/>
            <a:r>
              <a:rPr lang="fr-FR" noProof="0" dirty="0" smtClean="0"/>
              <a:t>#1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5410200"/>
            <a:ext cx="7772400" cy="12192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E1: </a:t>
            </a:r>
            <a:r>
              <a:rPr lang="fr-FR" b="1" i="1" noProof="0" dirty="0" smtClean="0"/>
              <a:t>C’est quand </a:t>
            </a:r>
            <a:r>
              <a:rPr lang="fr-FR" b="1" i="1" u="sng" noProof="0" dirty="0" smtClean="0"/>
              <a:t>les grandes vacances</a:t>
            </a:r>
            <a:r>
              <a:rPr lang="fr-FR" b="1" i="1" noProof="0" dirty="0" smtClean="0"/>
              <a:t>?</a:t>
            </a:r>
          </a:p>
          <a:p>
            <a:pPr>
              <a:buNone/>
            </a:pPr>
            <a:r>
              <a:rPr lang="fr-FR" dirty="0" smtClean="0"/>
              <a:t>E2: </a:t>
            </a:r>
            <a:r>
              <a:rPr lang="fr-FR" b="1" i="1" dirty="0" smtClean="0"/>
              <a:t>C’est _____________________!</a:t>
            </a:r>
            <a:endParaRPr lang="fr-FR" b="1" i="1" noProof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-1"/>
            <a:ext cx="5029200" cy="5438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524000"/>
            <a:ext cx="7239000" cy="1295400"/>
          </a:xfrm>
        </p:spPr>
        <p:txBody>
          <a:bodyPr anchor="t" anchorCtr="0"/>
          <a:lstStyle/>
          <a:p>
            <a:pPr algn="l"/>
            <a:r>
              <a:rPr lang="fr-FR" noProof="0" dirty="0" smtClean="0"/>
              <a:t>#2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5410200"/>
            <a:ext cx="7772400" cy="12192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E2: </a:t>
            </a:r>
            <a:r>
              <a:rPr lang="fr-FR" b="1" i="1" noProof="0" dirty="0" smtClean="0"/>
              <a:t>C’est quand </a:t>
            </a:r>
            <a:r>
              <a:rPr lang="fr-FR" b="1" i="1" u="sng" noProof="0" dirty="0" smtClean="0"/>
              <a:t>la boum avec Frédéric</a:t>
            </a:r>
            <a:r>
              <a:rPr lang="fr-FR" b="1" i="1" noProof="0" dirty="0" smtClean="0"/>
              <a:t>?</a:t>
            </a:r>
          </a:p>
          <a:p>
            <a:pPr>
              <a:buNone/>
            </a:pPr>
            <a:r>
              <a:rPr lang="fr-FR" dirty="0" smtClean="0"/>
              <a:t>E1: </a:t>
            </a:r>
            <a:r>
              <a:rPr lang="fr-FR" b="1" i="1" dirty="0" smtClean="0"/>
              <a:t>C’est _____________________!</a:t>
            </a:r>
            <a:endParaRPr lang="fr-FR" b="1" i="1" noProof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-1"/>
            <a:ext cx="5029200" cy="5438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524000"/>
            <a:ext cx="7239000" cy="1295400"/>
          </a:xfrm>
        </p:spPr>
        <p:txBody>
          <a:bodyPr anchor="t" anchorCtr="0"/>
          <a:lstStyle/>
          <a:p>
            <a:pPr algn="l"/>
            <a:r>
              <a:rPr lang="fr-FR" noProof="0" dirty="0" smtClean="0"/>
              <a:t>#3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5410200"/>
            <a:ext cx="7772400" cy="12192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E1: </a:t>
            </a:r>
            <a:r>
              <a:rPr lang="fr-FR" b="1" i="1" noProof="0" dirty="0" smtClean="0"/>
              <a:t>C’est quand </a:t>
            </a:r>
            <a:r>
              <a:rPr lang="fr-FR" b="1" i="1" u="sng" noProof="0" dirty="0" smtClean="0"/>
              <a:t>le voyage en Espagne</a:t>
            </a:r>
            <a:r>
              <a:rPr lang="fr-FR" b="1" i="1" noProof="0" dirty="0" smtClean="0"/>
              <a:t>?</a:t>
            </a:r>
          </a:p>
          <a:p>
            <a:pPr>
              <a:buNone/>
            </a:pPr>
            <a:r>
              <a:rPr lang="fr-FR" dirty="0" smtClean="0"/>
              <a:t>E2: </a:t>
            </a:r>
            <a:r>
              <a:rPr lang="fr-FR" b="1" i="1" dirty="0" smtClean="0"/>
              <a:t>C’est _____________________!</a:t>
            </a:r>
            <a:endParaRPr lang="fr-FR" b="1" i="1" noProof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-1"/>
            <a:ext cx="5029200" cy="5438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524000"/>
            <a:ext cx="7239000" cy="1295400"/>
          </a:xfrm>
        </p:spPr>
        <p:txBody>
          <a:bodyPr anchor="t" anchorCtr="0"/>
          <a:lstStyle/>
          <a:p>
            <a:pPr algn="l"/>
            <a:r>
              <a:rPr lang="fr-FR" noProof="0" dirty="0" smtClean="0"/>
              <a:t>#4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5410200"/>
            <a:ext cx="7772400" cy="12192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E2: </a:t>
            </a:r>
            <a:r>
              <a:rPr lang="fr-FR" b="1" i="1" noProof="0" dirty="0" smtClean="0"/>
              <a:t>C’est quand </a:t>
            </a:r>
            <a:r>
              <a:rPr lang="fr-FR" b="1" i="1" u="sng" noProof="0" dirty="0" smtClean="0"/>
              <a:t>l’</a:t>
            </a:r>
            <a:r>
              <a:rPr lang="fr-FR" b="1" i="1" u="sng" noProof="0" dirty="0" err="1" smtClean="0"/>
              <a:t>intérro</a:t>
            </a:r>
            <a:r>
              <a:rPr lang="fr-FR" b="1" i="1" u="sng" noProof="0" dirty="0" smtClean="0"/>
              <a:t> de Physique</a:t>
            </a:r>
            <a:r>
              <a:rPr lang="fr-FR" b="1" i="1" noProof="0" dirty="0" smtClean="0"/>
              <a:t>?</a:t>
            </a:r>
          </a:p>
          <a:p>
            <a:pPr>
              <a:buNone/>
            </a:pPr>
            <a:r>
              <a:rPr lang="fr-FR" dirty="0" smtClean="0"/>
              <a:t>E1: </a:t>
            </a:r>
            <a:r>
              <a:rPr lang="fr-FR" b="1" i="1" dirty="0" smtClean="0"/>
              <a:t>C’est _____________________!</a:t>
            </a:r>
            <a:endParaRPr lang="fr-FR" b="1" i="1" noProof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-1"/>
            <a:ext cx="5029200" cy="5438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524000"/>
            <a:ext cx="7239000" cy="1295400"/>
          </a:xfrm>
        </p:spPr>
        <p:txBody>
          <a:bodyPr anchor="t" anchorCtr="0"/>
          <a:lstStyle/>
          <a:p>
            <a:pPr algn="l"/>
            <a:r>
              <a:rPr lang="fr-FR" noProof="0" dirty="0" smtClean="0"/>
              <a:t>#5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5410200"/>
            <a:ext cx="7772400" cy="12192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E1: </a:t>
            </a:r>
            <a:r>
              <a:rPr lang="fr-FR" b="1" i="1" noProof="0" dirty="0" smtClean="0"/>
              <a:t>C’est quand </a:t>
            </a:r>
            <a:r>
              <a:rPr lang="fr-FR" b="1" i="1" u="sng" noProof="0" dirty="0" smtClean="0"/>
              <a:t>l’anniversaire de Mireille</a:t>
            </a:r>
            <a:r>
              <a:rPr lang="fr-FR" b="1" i="1" noProof="0" dirty="0" smtClean="0"/>
              <a:t>?</a:t>
            </a:r>
          </a:p>
          <a:p>
            <a:pPr>
              <a:buNone/>
            </a:pPr>
            <a:r>
              <a:rPr lang="fr-FR" dirty="0" smtClean="0"/>
              <a:t>E2: </a:t>
            </a:r>
            <a:r>
              <a:rPr lang="fr-FR" b="1" i="1" dirty="0" smtClean="0"/>
              <a:t>C’est _____________________!</a:t>
            </a:r>
            <a:endParaRPr lang="fr-FR" b="1" i="1" noProof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-1"/>
            <a:ext cx="5029200" cy="5438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524000"/>
            <a:ext cx="7239000" cy="1295400"/>
          </a:xfrm>
        </p:spPr>
        <p:txBody>
          <a:bodyPr anchor="t" anchorCtr="0"/>
          <a:lstStyle/>
          <a:p>
            <a:pPr algn="l"/>
            <a:r>
              <a:rPr lang="fr-FR" noProof="0" dirty="0" smtClean="0"/>
              <a:t>#6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5410200"/>
            <a:ext cx="7772400" cy="12192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E2: </a:t>
            </a:r>
            <a:r>
              <a:rPr lang="fr-FR" b="1" i="1" noProof="0" dirty="0" smtClean="0"/>
              <a:t>C’est quand </a:t>
            </a:r>
            <a:r>
              <a:rPr lang="fr-FR" b="1" i="1" u="sng" noProof="0" dirty="0" smtClean="0"/>
              <a:t>les vacances de Pâques</a:t>
            </a:r>
            <a:r>
              <a:rPr lang="fr-FR" b="1" i="1" noProof="0" dirty="0" smtClean="0"/>
              <a:t>?</a:t>
            </a:r>
          </a:p>
          <a:p>
            <a:pPr>
              <a:buNone/>
            </a:pPr>
            <a:r>
              <a:rPr lang="fr-FR" dirty="0" smtClean="0"/>
              <a:t>E1: </a:t>
            </a:r>
            <a:r>
              <a:rPr lang="fr-FR" b="1" i="1" dirty="0" smtClean="0"/>
              <a:t>C’est _____________________!</a:t>
            </a:r>
            <a:endParaRPr lang="fr-FR" b="1" i="1" noProof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-1"/>
            <a:ext cx="5029200" cy="5438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524000"/>
            <a:ext cx="7239000" cy="1295400"/>
          </a:xfrm>
        </p:spPr>
        <p:txBody>
          <a:bodyPr anchor="t" anchorCtr="0"/>
          <a:lstStyle/>
          <a:p>
            <a:pPr algn="l"/>
            <a:r>
              <a:rPr lang="fr-FR" noProof="0" dirty="0" smtClean="0"/>
              <a:t>#7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5410200"/>
            <a:ext cx="7772400" cy="12192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E1: </a:t>
            </a:r>
            <a:r>
              <a:rPr lang="fr-FR" b="1" i="1" noProof="0" dirty="0" smtClean="0"/>
              <a:t>C’est quand </a:t>
            </a:r>
            <a:r>
              <a:rPr lang="fr-FR" b="1" i="1" u="sng" noProof="0" dirty="0" smtClean="0"/>
              <a:t>le cinéma avec Fabien</a:t>
            </a:r>
            <a:r>
              <a:rPr lang="fr-FR" b="1" i="1" noProof="0" dirty="0" smtClean="0"/>
              <a:t>?</a:t>
            </a:r>
          </a:p>
          <a:p>
            <a:pPr>
              <a:buNone/>
            </a:pPr>
            <a:r>
              <a:rPr lang="fr-FR" dirty="0" smtClean="0"/>
              <a:t>E2: </a:t>
            </a:r>
            <a:r>
              <a:rPr lang="fr-FR" b="1" i="1" dirty="0" smtClean="0"/>
              <a:t>C’est _____________________!</a:t>
            </a:r>
            <a:endParaRPr lang="fr-FR" b="1" i="1" noProof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-1"/>
            <a:ext cx="5029200" cy="5438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524000"/>
            <a:ext cx="7239000" cy="1295400"/>
          </a:xfrm>
        </p:spPr>
        <p:txBody>
          <a:bodyPr anchor="t" anchorCtr="0"/>
          <a:lstStyle/>
          <a:p>
            <a:pPr algn="l"/>
            <a:r>
              <a:rPr lang="fr-FR" noProof="0" dirty="0" smtClean="0"/>
              <a:t>#8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5410200"/>
            <a:ext cx="7772400" cy="12192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E2: </a:t>
            </a:r>
            <a:r>
              <a:rPr lang="fr-FR" b="1" i="1" noProof="0" dirty="0" smtClean="0"/>
              <a:t>C’est quand </a:t>
            </a:r>
            <a:r>
              <a:rPr lang="fr-FR" b="1" i="1" u="sng" noProof="0" dirty="0" smtClean="0"/>
              <a:t>les vacances de Noël</a:t>
            </a:r>
            <a:r>
              <a:rPr lang="fr-FR" b="1" i="1" noProof="0" dirty="0" smtClean="0"/>
              <a:t>?</a:t>
            </a:r>
          </a:p>
          <a:p>
            <a:pPr>
              <a:buNone/>
            </a:pPr>
            <a:r>
              <a:rPr lang="fr-FR" dirty="0" smtClean="0"/>
              <a:t>E1: </a:t>
            </a:r>
            <a:r>
              <a:rPr lang="fr-FR" b="1" i="1" dirty="0" smtClean="0"/>
              <a:t>C’est _____________________!</a:t>
            </a:r>
            <a:endParaRPr lang="fr-FR" b="1" i="1" noProof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-1"/>
            <a:ext cx="5029200" cy="5438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Révisons</a:t>
            </a:r>
            <a:r>
              <a:rPr lang="en-US" dirty="0" smtClean="0"/>
              <a:t>!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smtClean="0"/>
              <a:t>Question?</a:t>
            </a:r>
            <a:endParaRPr lang="fr-FR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noProof="0" dirty="0" smtClean="0"/>
              <a:t>Quelle date est-ce qu’on célèbre ces fêtes?</a:t>
            </a:r>
          </a:p>
          <a:p>
            <a:pPr lvl="1"/>
            <a:r>
              <a:rPr lang="fr-FR" noProof="0" dirty="0" smtClean="0"/>
              <a:t>le Nouvel An</a:t>
            </a:r>
          </a:p>
          <a:p>
            <a:pPr lvl="1"/>
            <a:r>
              <a:rPr lang="fr-FR" noProof="0" dirty="0" smtClean="0"/>
              <a:t>la fête des Mères</a:t>
            </a:r>
          </a:p>
          <a:p>
            <a:pPr lvl="1"/>
            <a:r>
              <a:rPr lang="fr-FR" noProof="0" dirty="0" smtClean="0"/>
              <a:t>l’Halloween</a:t>
            </a:r>
            <a:endParaRPr lang="fr-FR" noProof="0" dirty="0" smtClean="0"/>
          </a:p>
          <a:p>
            <a:pPr lvl="1"/>
            <a:endParaRPr lang="fr-FR" noProof="0" dirty="0" smtClean="0"/>
          </a:p>
          <a:p>
            <a:pPr lvl="1"/>
            <a:endParaRPr lang="fr-FR" noProof="0" dirty="0" smtClean="0"/>
          </a:p>
          <a:p>
            <a:r>
              <a:rPr lang="fr-FR" noProof="0" dirty="0" smtClean="0"/>
              <a:t>Révisons les mois de l’année!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76800" y="2590800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 smtClean="0">
                <a:solidFill>
                  <a:srgbClr val="525A28"/>
                </a:solidFill>
                <a:latin typeface="Calibri" pitchFamily="34" charset="0"/>
              </a:rPr>
              <a:t>le premier janvier</a:t>
            </a:r>
            <a:endParaRPr lang="fr-FR" b="1" i="1" dirty="0">
              <a:solidFill>
                <a:srgbClr val="525A28"/>
              </a:solidFill>
              <a:latin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76800" y="3119735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 smtClean="0">
                <a:solidFill>
                  <a:srgbClr val="525A28"/>
                </a:solidFill>
                <a:latin typeface="Calibri" pitchFamily="34" charset="0"/>
              </a:rPr>
              <a:t>le 3 juin</a:t>
            </a:r>
            <a:endParaRPr lang="fr-FR" b="1" i="1" dirty="0">
              <a:solidFill>
                <a:srgbClr val="525A28"/>
              </a:solidFill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76800" y="3581400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 smtClean="0">
                <a:solidFill>
                  <a:srgbClr val="525A28"/>
                </a:solidFill>
                <a:latin typeface="Calibri" pitchFamily="34" charset="0"/>
              </a:rPr>
              <a:t>le 31 octobre</a:t>
            </a:r>
            <a:endParaRPr lang="fr-FR" b="1" i="1" dirty="0">
              <a:solidFill>
                <a:srgbClr val="525A28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5" grpId="0"/>
      <p:bldP spid="6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524000"/>
            <a:ext cx="7239000" cy="1295400"/>
          </a:xfrm>
        </p:spPr>
        <p:txBody>
          <a:bodyPr anchor="t" anchorCtr="0"/>
          <a:lstStyle/>
          <a:p>
            <a:pPr algn="l"/>
            <a:r>
              <a:rPr lang="fr-FR" noProof="0" dirty="0" smtClean="0"/>
              <a:t>#1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5410200"/>
            <a:ext cx="7772400" cy="12192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E1: </a:t>
            </a:r>
            <a:r>
              <a:rPr lang="fr-FR" b="1" i="1" noProof="0" dirty="0" smtClean="0"/>
              <a:t>C’est quand </a:t>
            </a:r>
            <a:r>
              <a:rPr lang="fr-FR" b="1" i="1" u="sng" noProof="0" dirty="0" smtClean="0"/>
              <a:t>les grandes vacances</a:t>
            </a:r>
            <a:r>
              <a:rPr lang="fr-FR" b="1" i="1" noProof="0" dirty="0" smtClean="0"/>
              <a:t>?</a:t>
            </a:r>
          </a:p>
          <a:p>
            <a:pPr>
              <a:buNone/>
            </a:pPr>
            <a:r>
              <a:rPr lang="fr-FR" dirty="0" smtClean="0"/>
              <a:t>E2: </a:t>
            </a:r>
            <a:r>
              <a:rPr lang="fr-FR" b="1" i="1" dirty="0" smtClean="0"/>
              <a:t>C’est </a:t>
            </a:r>
            <a:r>
              <a:rPr lang="fr-FR" sz="3600" b="1" u="sng" dirty="0" smtClean="0"/>
              <a:t>le </a:t>
            </a:r>
            <a:r>
              <a:rPr lang="fr-FR" sz="3600" b="1" u="sng" dirty="0" smtClean="0"/>
              <a:t>9 juillet</a:t>
            </a:r>
            <a:r>
              <a:rPr lang="fr-FR" b="1" i="1" dirty="0" smtClean="0"/>
              <a:t>!</a:t>
            </a:r>
            <a:endParaRPr lang="fr-FR" b="1" i="1" noProof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-1"/>
            <a:ext cx="5029200" cy="5438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524000"/>
            <a:ext cx="7239000" cy="1295400"/>
          </a:xfrm>
        </p:spPr>
        <p:txBody>
          <a:bodyPr anchor="t" anchorCtr="0"/>
          <a:lstStyle/>
          <a:p>
            <a:pPr algn="l"/>
            <a:r>
              <a:rPr lang="fr-FR" noProof="0" dirty="0" smtClean="0"/>
              <a:t>#2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5410200"/>
            <a:ext cx="7772400" cy="12192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E2: </a:t>
            </a:r>
            <a:r>
              <a:rPr lang="fr-FR" b="1" i="1" noProof="0" dirty="0" smtClean="0"/>
              <a:t>C’est quand </a:t>
            </a:r>
            <a:r>
              <a:rPr lang="fr-FR" b="1" i="1" u="sng" noProof="0" dirty="0" smtClean="0"/>
              <a:t>la boum avec Frédéric</a:t>
            </a:r>
            <a:r>
              <a:rPr lang="fr-FR" b="1" i="1" noProof="0" dirty="0" smtClean="0"/>
              <a:t>?</a:t>
            </a:r>
          </a:p>
          <a:p>
            <a:pPr>
              <a:buNone/>
            </a:pPr>
            <a:r>
              <a:rPr lang="fr-FR" dirty="0" smtClean="0"/>
              <a:t>E1: </a:t>
            </a:r>
            <a:r>
              <a:rPr lang="fr-FR" b="1" i="1" dirty="0" smtClean="0"/>
              <a:t>C’est </a:t>
            </a:r>
            <a:r>
              <a:rPr lang="fr-FR" sz="3600" b="1" u="sng" dirty="0" smtClean="0"/>
              <a:t>le </a:t>
            </a:r>
            <a:r>
              <a:rPr lang="fr-FR" sz="3600" b="1" u="sng" dirty="0" smtClean="0"/>
              <a:t>3 octobre</a:t>
            </a:r>
            <a:r>
              <a:rPr lang="fr-FR" b="1" i="1" dirty="0" smtClean="0"/>
              <a:t>!</a:t>
            </a:r>
            <a:endParaRPr lang="fr-FR" b="1" i="1" noProof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-1"/>
            <a:ext cx="5029200" cy="5438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524000"/>
            <a:ext cx="7239000" cy="1295400"/>
          </a:xfrm>
        </p:spPr>
        <p:txBody>
          <a:bodyPr anchor="t" anchorCtr="0"/>
          <a:lstStyle/>
          <a:p>
            <a:pPr algn="l"/>
            <a:r>
              <a:rPr lang="fr-FR" noProof="0" dirty="0" smtClean="0"/>
              <a:t>#3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5410200"/>
            <a:ext cx="7772400" cy="12192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E1: </a:t>
            </a:r>
            <a:r>
              <a:rPr lang="fr-FR" b="1" i="1" noProof="0" dirty="0" smtClean="0"/>
              <a:t>C’est quand </a:t>
            </a:r>
            <a:r>
              <a:rPr lang="fr-FR" b="1" i="1" u="sng" noProof="0" dirty="0" smtClean="0"/>
              <a:t>le voyage en Espagne</a:t>
            </a:r>
            <a:r>
              <a:rPr lang="fr-FR" b="1" i="1" noProof="0" dirty="0" smtClean="0"/>
              <a:t>?</a:t>
            </a:r>
          </a:p>
          <a:p>
            <a:pPr>
              <a:buNone/>
            </a:pPr>
            <a:r>
              <a:rPr lang="fr-FR" dirty="0" smtClean="0"/>
              <a:t>E2: </a:t>
            </a:r>
            <a:r>
              <a:rPr lang="fr-FR" b="1" i="1" dirty="0" smtClean="0"/>
              <a:t>C’est </a:t>
            </a:r>
            <a:r>
              <a:rPr lang="fr-FR" sz="3600" b="1" u="sng" dirty="0" smtClean="0"/>
              <a:t>le </a:t>
            </a:r>
            <a:r>
              <a:rPr lang="fr-FR" sz="3600" b="1" u="sng" dirty="0" smtClean="0"/>
              <a:t>2 février</a:t>
            </a:r>
            <a:r>
              <a:rPr lang="fr-FR" b="1" i="1" dirty="0" smtClean="0"/>
              <a:t>!</a:t>
            </a:r>
            <a:endParaRPr lang="fr-FR" b="1" i="1" noProof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-1"/>
            <a:ext cx="5029200" cy="5438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524000"/>
            <a:ext cx="7239000" cy="1295400"/>
          </a:xfrm>
        </p:spPr>
        <p:txBody>
          <a:bodyPr anchor="t" anchorCtr="0"/>
          <a:lstStyle/>
          <a:p>
            <a:pPr algn="l"/>
            <a:r>
              <a:rPr lang="fr-FR" noProof="0" dirty="0" smtClean="0"/>
              <a:t>#4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5410200"/>
            <a:ext cx="7772400" cy="12192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E2: </a:t>
            </a:r>
            <a:r>
              <a:rPr lang="fr-FR" b="1" i="1" noProof="0" dirty="0" smtClean="0"/>
              <a:t>C’est quand </a:t>
            </a:r>
            <a:r>
              <a:rPr lang="fr-FR" b="1" i="1" u="sng" noProof="0" dirty="0" smtClean="0"/>
              <a:t>l’</a:t>
            </a:r>
            <a:r>
              <a:rPr lang="fr-FR" b="1" i="1" u="sng" noProof="0" dirty="0" err="1" smtClean="0"/>
              <a:t>intérro</a:t>
            </a:r>
            <a:r>
              <a:rPr lang="fr-FR" b="1" i="1" u="sng" noProof="0" dirty="0" smtClean="0"/>
              <a:t> de physique</a:t>
            </a:r>
            <a:r>
              <a:rPr lang="fr-FR" b="1" i="1" noProof="0" dirty="0" smtClean="0"/>
              <a:t>?</a:t>
            </a:r>
          </a:p>
          <a:p>
            <a:pPr>
              <a:buNone/>
            </a:pPr>
            <a:r>
              <a:rPr lang="fr-FR" dirty="0" smtClean="0"/>
              <a:t>E1: </a:t>
            </a:r>
            <a:r>
              <a:rPr lang="fr-FR" b="1" i="1" dirty="0" smtClean="0"/>
              <a:t>C’est </a:t>
            </a:r>
            <a:r>
              <a:rPr lang="fr-FR" sz="3600" b="1" u="sng" dirty="0" smtClean="0"/>
              <a:t>le </a:t>
            </a:r>
            <a:r>
              <a:rPr lang="fr-FR" sz="3600" b="1" u="sng" dirty="0" smtClean="0"/>
              <a:t>23 novembre</a:t>
            </a:r>
            <a:r>
              <a:rPr lang="fr-FR" b="1" i="1" dirty="0" smtClean="0"/>
              <a:t>!</a:t>
            </a:r>
            <a:endParaRPr lang="fr-FR" b="1" i="1" noProof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-1"/>
            <a:ext cx="5029200" cy="5438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524000"/>
            <a:ext cx="7239000" cy="1295400"/>
          </a:xfrm>
        </p:spPr>
        <p:txBody>
          <a:bodyPr anchor="t" anchorCtr="0"/>
          <a:lstStyle/>
          <a:p>
            <a:pPr algn="l"/>
            <a:r>
              <a:rPr lang="fr-FR" noProof="0" dirty="0" smtClean="0"/>
              <a:t>#5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5410200"/>
            <a:ext cx="7772400" cy="12192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E1: </a:t>
            </a:r>
            <a:r>
              <a:rPr lang="fr-FR" b="1" i="1" noProof="0" dirty="0" smtClean="0"/>
              <a:t>C’est quand </a:t>
            </a:r>
            <a:r>
              <a:rPr lang="fr-FR" b="1" i="1" u="sng" noProof="0" dirty="0" smtClean="0"/>
              <a:t>l’anniversaire de Mireille</a:t>
            </a:r>
            <a:r>
              <a:rPr lang="fr-FR" b="1" i="1" noProof="0" dirty="0" smtClean="0"/>
              <a:t>?</a:t>
            </a:r>
          </a:p>
          <a:p>
            <a:pPr>
              <a:buNone/>
            </a:pPr>
            <a:r>
              <a:rPr lang="fr-FR" dirty="0" smtClean="0"/>
              <a:t>E2: </a:t>
            </a:r>
            <a:r>
              <a:rPr lang="fr-FR" b="1" i="1" dirty="0" smtClean="0"/>
              <a:t>C’est </a:t>
            </a:r>
            <a:r>
              <a:rPr lang="fr-FR" sz="3600" b="1" u="sng" dirty="0" smtClean="0"/>
              <a:t>le </a:t>
            </a:r>
            <a:r>
              <a:rPr lang="fr-FR" sz="3600" b="1" u="sng" dirty="0" smtClean="0"/>
              <a:t>19 août</a:t>
            </a:r>
            <a:r>
              <a:rPr lang="fr-FR" b="1" i="1" dirty="0" smtClean="0"/>
              <a:t>!</a:t>
            </a:r>
            <a:endParaRPr lang="fr-FR" b="1" i="1" noProof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-1"/>
            <a:ext cx="5029200" cy="5438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524000"/>
            <a:ext cx="7239000" cy="1295400"/>
          </a:xfrm>
        </p:spPr>
        <p:txBody>
          <a:bodyPr anchor="t" anchorCtr="0"/>
          <a:lstStyle/>
          <a:p>
            <a:pPr algn="l"/>
            <a:r>
              <a:rPr lang="fr-FR" noProof="0" dirty="0" smtClean="0"/>
              <a:t>#6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5410200"/>
            <a:ext cx="7772400" cy="12192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E2: </a:t>
            </a:r>
            <a:r>
              <a:rPr lang="fr-FR" b="1" i="1" noProof="0" dirty="0" smtClean="0"/>
              <a:t>C’est quand </a:t>
            </a:r>
            <a:r>
              <a:rPr lang="fr-FR" b="1" i="1" u="sng" noProof="0" dirty="0" smtClean="0"/>
              <a:t>les vacances de Pâques</a:t>
            </a:r>
            <a:r>
              <a:rPr lang="fr-FR" b="1" i="1" noProof="0" dirty="0" smtClean="0"/>
              <a:t>?</a:t>
            </a:r>
          </a:p>
          <a:p>
            <a:pPr>
              <a:buNone/>
            </a:pPr>
            <a:r>
              <a:rPr lang="fr-FR" dirty="0" smtClean="0"/>
              <a:t>E1: </a:t>
            </a:r>
            <a:r>
              <a:rPr lang="fr-FR" b="1" i="1" dirty="0" smtClean="0"/>
              <a:t>C’est </a:t>
            </a:r>
            <a:r>
              <a:rPr lang="fr-FR" sz="3600" b="1" u="sng" dirty="0" smtClean="0"/>
              <a:t>le </a:t>
            </a:r>
            <a:r>
              <a:rPr lang="fr-FR" sz="3600" b="1" u="sng" dirty="0" smtClean="0"/>
              <a:t>8 avril</a:t>
            </a:r>
            <a:r>
              <a:rPr lang="fr-FR" b="1" i="1" dirty="0" smtClean="0"/>
              <a:t>!</a:t>
            </a:r>
            <a:endParaRPr lang="fr-FR" b="1" i="1" noProof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-1"/>
            <a:ext cx="5029200" cy="5438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524000"/>
            <a:ext cx="7239000" cy="1295400"/>
          </a:xfrm>
        </p:spPr>
        <p:txBody>
          <a:bodyPr anchor="t" anchorCtr="0"/>
          <a:lstStyle/>
          <a:p>
            <a:pPr algn="l"/>
            <a:r>
              <a:rPr lang="fr-FR" noProof="0" dirty="0" smtClean="0"/>
              <a:t>#7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5410200"/>
            <a:ext cx="7772400" cy="12192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E1: </a:t>
            </a:r>
            <a:r>
              <a:rPr lang="fr-FR" b="1" i="1" noProof="0" dirty="0" smtClean="0"/>
              <a:t>C’est quand </a:t>
            </a:r>
            <a:r>
              <a:rPr lang="fr-FR" b="1" i="1" u="sng" noProof="0" dirty="0" smtClean="0"/>
              <a:t>le cinéma avec Fabien</a:t>
            </a:r>
            <a:r>
              <a:rPr lang="fr-FR" b="1" i="1" noProof="0" dirty="0" smtClean="0"/>
              <a:t>?</a:t>
            </a:r>
          </a:p>
          <a:p>
            <a:pPr>
              <a:buNone/>
            </a:pPr>
            <a:r>
              <a:rPr lang="fr-FR" dirty="0" smtClean="0"/>
              <a:t>E2: </a:t>
            </a:r>
            <a:r>
              <a:rPr lang="fr-FR" b="1" i="1" dirty="0" smtClean="0"/>
              <a:t>C’est </a:t>
            </a:r>
            <a:r>
              <a:rPr lang="fr-FR" sz="3600" b="1" u="sng" dirty="0" smtClean="0"/>
              <a:t>le </a:t>
            </a:r>
            <a:r>
              <a:rPr lang="fr-FR" sz="3600" b="1" u="sng" dirty="0" smtClean="0"/>
              <a:t>21 septembre</a:t>
            </a:r>
            <a:r>
              <a:rPr lang="fr-FR" b="1" i="1" dirty="0" smtClean="0"/>
              <a:t>!</a:t>
            </a:r>
            <a:endParaRPr lang="fr-FR" b="1" i="1" noProof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-1"/>
            <a:ext cx="5029200" cy="5438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524000"/>
            <a:ext cx="7239000" cy="1295400"/>
          </a:xfrm>
        </p:spPr>
        <p:txBody>
          <a:bodyPr anchor="t" anchorCtr="0"/>
          <a:lstStyle/>
          <a:p>
            <a:pPr algn="l"/>
            <a:r>
              <a:rPr lang="fr-FR" noProof="0" dirty="0" smtClean="0"/>
              <a:t>#8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5410200"/>
            <a:ext cx="7772400" cy="12192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E2: </a:t>
            </a:r>
            <a:r>
              <a:rPr lang="fr-FR" b="1" i="1" noProof="0" dirty="0" smtClean="0"/>
              <a:t>C’est quand </a:t>
            </a:r>
            <a:r>
              <a:rPr lang="fr-FR" b="1" i="1" u="sng" noProof="0" dirty="0" smtClean="0"/>
              <a:t>les vacances de Noël</a:t>
            </a:r>
            <a:r>
              <a:rPr lang="fr-FR" b="1" i="1" noProof="0" dirty="0" smtClean="0"/>
              <a:t>?</a:t>
            </a:r>
          </a:p>
          <a:p>
            <a:pPr>
              <a:buNone/>
            </a:pPr>
            <a:r>
              <a:rPr lang="fr-FR" dirty="0" smtClean="0"/>
              <a:t>E1: </a:t>
            </a:r>
            <a:r>
              <a:rPr lang="fr-FR" b="1" i="1" dirty="0" smtClean="0"/>
              <a:t>C’est </a:t>
            </a:r>
            <a:r>
              <a:rPr lang="fr-FR" sz="3600" b="1" u="sng" dirty="0" smtClean="0"/>
              <a:t>le </a:t>
            </a:r>
            <a:r>
              <a:rPr lang="fr-FR" sz="3600" b="1" u="sng" dirty="0" smtClean="0"/>
              <a:t>15 décembre</a:t>
            </a:r>
            <a:r>
              <a:rPr lang="fr-FR" b="1" i="1" dirty="0" smtClean="0"/>
              <a:t>!</a:t>
            </a:r>
            <a:endParaRPr lang="fr-FR" b="1" i="1" noProof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-1"/>
            <a:ext cx="5029200" cy="5438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noProof="0"/>
          </a:p>
        </p:txBody>
      </p:sp>
      <p:pic>
        <p:nvPicPr>
          <p:cNvPr id="2050" name="Picture 2" descr="http://www.carte-imprimer.com/sites/carte-imprimer.com/files/images/calendrier-janvier-2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5229" y="366486"/>
            <a:ext cx="9179230" cy="64770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828800" y="736596"/>
            <a:ext cx="3657600" cy="76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457200"/>
            <a:ext cx="1143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924800" y="457200"/>
            <a:ext cx="1143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carte-imprimer.com/sites/carte-imprimer.com/files/images/calendrier-fevrier-2011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5229" y="381000"/>
            <a:ext cx="9179230" cy="64770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828800" y="689430"/>
            <a:ext cx="3657600" cy="76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471714"/>
            <a:ext cx="1143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924800" y="471714"/>
            <a:ext cx="1143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carte-imprimer.com/sites/carte-imprimer.com/files/images/calendrier-mars-2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405859"/>
            <a:ext cx="9144000" cy="6452141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295400" y="762000"/>
            <a:ext cx="3657600" cy="76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500742"/>
            <a:ext cx="1143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924800" y="500742"/>
            <a:ext cx="1143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carte-imprimer.com/sites/carte-imprimer.com/files/images/calendrier-avril-2011.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0049"/>
            <a:ext cx="9144000" cy="6457952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371600" y="762000"/>
            <a:ext cx="3657600" cy="76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500742"/>
            <a:ext cx="1143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924800" y="500742"/>
            <a:ext cx="1143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carte-imprimer.com/sites/carte-imprimer.com/files/images/calendrier-mai-2011.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0049"/>
            <a:ext cx="9144000" cy="6457952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143000" y="762000"/>
            <a:ext cx="3492500" cy="76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500742"/>
            <a:ext cx="1143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924800" y="500742"/>
            <a:ext cx="1143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TP030001159">
  <a:themeElements>
    <a:clrScheme name="Rustic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Rustic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ustic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ustic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33" ma:contentTypeDescription="Create a new document." ma:contentTypeScope="" ma:versionID="37d3ec2b48d53e45b233ad8f52fe1b11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Props1.xml><?xml version="1.0" encoding="utf-8"?>
<ds:datastoreItem xmlns:ds="http://schemas.openxmlformats.org/officeDocument/2006/customXml" ds:itemID="{7E2BFBE1-12B8-4D8A-8A1E-0E58BFA78A07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2.xml><?xml version="1.0" encoding="utf-8"?>
<ds:datastoreItem xmlns:ds="http://schemas.openxmlformats.org/officeDocument/2006/customXml" ds:itemID="{58B14A95-B6A3-4F38-9738-25D39B81234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BB392B8-0AEA-444C-8707-CD2CA2175FCE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TP030001159</Template>
  <TotalTime>196</TotalTime>
  <Words>629</Words>
  <Application>Microsoft Macintosh PowerPoint</Application>
  <PresentationFormat>On-screen Show (4:3)</PresentationFormat>
  <Paragraphs>157</Paragraphs>
  <Slides>47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TP030001159</vt:lpstr>
      <vt:lpstr>Français 3</vt:lpstr>
      <vt:lpstr>Question?</vt:lpstr>
      <vt:lpstr>Partageons!</vt:lpstr>
      <vt:lpstr>Question?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Pratiquons!</vt:lpstr>
      <vt:lpstr>#1</vt:lpstr>
      <vt:lpstr>#2</vt:lpstr>
      <vt:lpstr>#3</vt:lpstr>
      <vt:lpstr>#4</vt:lpstr>
      <vt:lpstr>#5</vt:lpstr>
      <vt:lpstr>#6</vt:lpstr>
      <vt:lpstr>#7</vt:lpstr>
      <vt:lpstr>#8</vt:lpstr>
      <vt:lpstr>Note Culturelle</vt:lpstr>
      <vt:lpstr>Comment écrire la date</vt:lpstr>
      <vt:lpstr>Comment écrire la date</vt:lpstr>
      <vt:lpstr>Pratiquons!</vt:lpstr>
      <vt:lpstr>Modèle</vt:lpstr>
      <vt:lpstr>#1</vt:lpstr>
      <vt:lpstr>#2</vt:lpstr>
      <vt:lpstr>#3</vt:lpstr>
      <vt:lpstr>#4</vt:lpstr>
      <vt:lpstr>#5</vt:lpstr>
      <vt:lpstr>#6</vt:lpstr>
      <vt:lpstr>#7</vt:lpstr>
      <vt:lpstr>#8</vt:lpstr>
      <vt:lpstr>Révisons!</vt:lpstr>
      <vt:lpstr>#1</vt:lpstr>
      <vt:lpstr>#2</vt:lpstr>
      <vt:lpstr>#3</vt:lpstr>
      <vt:lpstr>#4</vt:lpstr>
      <vt:lpstr>#5</vt:lpstr>
      <vt:lpstr>#6</vt:lpstr>
      <vt:lpstr>#7</vt:lpstr>
      <vt:lpstr>#8</vt:lpstr>
    </vt:vector>
  </TitlesOfParts>
  <Company>none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C’est à toi! 2</dc:title>
  <dc:subject/>
  <dc:creator>EAS</dc:creator>
  <cp:keywords/>
  <dc:description/>
  <cp:lastModifiedBy>Edouard Smith</cp:lastModifiedBy>
  <cp:revision>33</cp:revision>
  <dcterms:created xsi:type="dcterms:W3CDTF">2011-08-09T23:00:23Z</dcterms:created>
  <dcterms:modified xsi:type="dcterms:W3CDTF">2013-09-30T15:56:12Z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TC300011599990</vt:lpwstr>
  </property>
</Properties>
</file>